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70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/>
    <p:restoredTop sz="94694"/>
  </p:normalViewPr>
  <p:slideViewPr>
    <p:cSldViewPr snapToGrid="0" snapToObjects="1">
      <p:cViewPr varScale="1">
        <p:scale>
          <a:sx n="150" d="100"/>
          <a:sy n="150" d="100"/>
        </p:scale>
        <p:origin x="1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towardsdatascience.com/gaussian-mixture-models-explained-6986aaf5a95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aussian-mixture-models-explained-6986aaf5a95" TargetMode="External"/><Relationship Id="rId2" Type="http://schemas.openxmlformats.org/officeDocument/2006/relationships/hyperlink" Target="http://www.tamarabroderick.com/tutorial_2018_icml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chiragsehra42/k-nearest-neighbors-explained-easily-c26706aa5c7f" TargetMode="External"/><Relationship Id="rId5" Type="http://schemas.openxmlformats.org/officeDocument/2006/relationships/hyperlink" Target="https://medium.com/machinelearningalgorithms/k-nearest-neighbors-c9823dca611b" TargetMode="External"/><Relationship Id="rId4" Type="http://schemas.openxmlformats.org/officeDocument/2006/relationships/hyperlink" Target="https://towardsdatascience.com/knn-k-nearest-neighbors-1-a4707b24bd1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47ADB-E19F-1E41-8F40-1BF61439A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K-Means, GMM and KNN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5ECA8-98F9-CF4A-A74C-50B0E9B2B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7E4CA8E-5CC0-4B96-8E67-040FB5673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E9E16A42-F4F8-425E-9DA6-3237A0CBD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2BF58-C513-E24C-96BD-F1303033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>
            <a:normAutofit/>
          </a:bodyPr>
          <a:lstStyle/>
          <a:p>
            <a:r>
              <a:rPr lang="en-US" sz="4000"/>
              <a:t>Finding Optimal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1CB88-C366-F942-8FD3-D38EEA02C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/>
          </a:bodyPr>
          <a:lstStyle/>
          <a:p>
            <a:r>
              <a:rPr lang="en-US" sz="1800"/>
              <a:t>Mostly trial-and-error</a:t>
            </a:r>
          </a:p>
          <a:p>
            <a:r>
              <a:rPr lang="en-US" sz="1800"/>
              <a:t>A precise and expensive approach is by using </a:t>
            </a:r>
            <a:r>
              <a:rPr lang="en-US" sz="1800" i="1"/>
              <a:t>silhouette score</a:t>
            </a:r>
          </a:p>
          <a:p>
            <a:r>
              <a:rPr lang="en-US" sz="1800" i="1"/>
              <a:t>The larger the better</a:t>
            </a:r>
            <a:endParaRPr lang="en-US" sz="1800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15285B77-8322-4381-BE3F-F6FE0271B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26DB4-83A5-C746-B9EA-52C048292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932" y="1128376"/>
            <a:ext cx="4354659" cy="12846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DD1AF-EC56-4640-BD60-AA839AD6D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20" y="2582736"/>
            <a:ext cx="4147282" cy="1410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44063-343B-1241-B484-5070E961A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961" y="4152901"/>
            <a:ext cx="3530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7E4CA8E-5CC0-4B96-8E67-040FB5673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E9E16A42-F4F8-425E-9DA6-3237A0CBD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FB987-F956-3C4B-9C18-984350E1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39035" cy="1559412"/>
          </a:xfrm>
        </p:spPr>
        <p:txBody>
          <a:bodyPr>
            <a:normAutofit/>
          </a:bodyPr>
          <a:lstStyle/>
          <a:p>
            <a:r>
              <a:rPr lang="en-US" sz="400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F05B2-6D1B-5F4E-B8A4-DBC9AC856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30323" cy="39978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counts how many instances are located within a small distance </a:t>
            </a:r>
            <a:r>
              <a:rPr lang="el-GR" dirty="0"/>
              <a:t>ε</a:t>
            </a:r>
            <a:endParaRPr lang="en-US" dirty="0"/>
          </a:p>
          <a:p>
            <a:r>
              <a:rPr lang="en-US" dirty="0"/>
              <a:t>an instance has at least </a:t>
            </a:r>
            <a:r>
              <a:rPr lang="en-US" dirty="0" err="1"/>
              <a:t>min_samples</a:t>
            </a:r>
            <a:r>
              <a:rPr lang="en-US" dirty="0"/>
              <a:t> instances in its </a:t>
            </a:r>
            <a:r>
              <a:rPr lang="el-GR" dirty="0"/>
              <a:t>ε-</a:t>
            </a:r>
            <a:r>
              <a:rPr lang="en-US" dirty="0"/>
              <a:t>neighborhood (including itself), then it is considered a </a:t>
            </a:r>
            <a:r>
              <a:rPr lang="en-US" i="1" dirty="0"/>
              <a:t>core instance</a:t>
            </a:r>
          </a:p>
          <a:p>
            <a:r>
              <a:rPr lang="en-US" dirty="0"/>
              <a:t>All instances in the neighborhood of a core instance belong to the same cluster</a:t>
            </a:r>
          </a:p>
          <a:p>
            <a:r>
              <a:rPr lang="en-US" dirty="0"/>
              <a:t>Any instance that is not a core instance and does not have one in its neighborhood is considered an anomaly</a:t>
            </a:r>
          </a:p>
          <a:p>
            <a:endParaRPr lang="en-US" dirty="0"/>
          </a:p>
        </p:txBody>
      </p:sp>
      <p:sp>
        <p:nvSpPr>
          <p:cNvPr id="25" name="Rounded Rectangle 17">
            <a:extLst>
              <a:ext uri="{FF2B5EF4-FFF2-40B4-BE49-F238E27FC236}">
                <a16:creationId xmlns:a16="http://schemas.microsoft.com/office/drawing/2014/main" id="{15285B77-8322-4381-BE3F-F6FE0271B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B6635-680B-B141-8037-D063481A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693" y="3808228"/>
            <a:ext cx="4101596" cy="1353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CE5855-F869-5A41-BC7B-79419734C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056" y="1533104"/>
            <a:ext cx="3778306" cy="142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6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8EDA8-74EE-7948-9269-B540357C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/>
              <a:t>Gaussian Mixture Model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8053B-DC30-6C44-BE26-644A44861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Main disadvantage of K-Means: no probability/confidence!</a:t>
            </a:r>
          </a:p>
          <a:p>
            <a:r>
              <a:rPr lang="en-US" sz="1600">
                <a:solidFill>
                  <a:srgbClr val="FFFFFF"/>
                </a:solidFill>
              </a:rPr>
              <a:t>GMM instead models the data by multiple Gaussian distributions</a:t>
            </a:r>
          </a:p>
          <a:p>
            <a:r>
              <a:rPr lang="en-US" sz="1600">
                <a:solidFill>
                  <a:srgbClr val="FFFFFF"/>
                </a:solidFill>
              </a:rPr>
              <a:t>Strategy: </a:t>
            </a:r>
            <a:r>
              <a:rPr lang="en-US" sz="1600" i="1">
                <a:solidFill>
                  <a:srgbClr val="FFFFFF"/>
                </a:solidFill>
              </a:rPr>
              <a:t>given a data point </a:t>
            </a:r>
            <a:r>
              <a:rPr lang="en-US" sz="1600" b="1">
                <a:solidFill>
                  <a:srgbClr val="FFFFFF"/>
                </a:solidFill>
              </a:rPr>
              <a:t>x</a:t>
            </a:r>
            <a:r>
              <a:rPr lang="en-US" sz="1600" i="1">
                <a:solidFill>
                  <a:srgbClr val="FFFFFF"/>
                </a:solidFill>
              </a:rPr>
              <a:t>, what is the probability it came from Gaussian k?</a:t>
            </a:r>
            <a:endParaRPr lang="en-US" sz="1600">
              <a:solidFill>
                <a:srgbClr val="FFFFFF"/>
              </a:solidFill>
            </a:endParaRPr>
          </a:p>
          <a:p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A0E63A-F104-0E45-BAC7-E6BBDC053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2927" y="317838"/>
            <a:ext cx="2726022" cy="1472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3FD76-DC85-D74C-81EF-6044C8DF1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054" y="5010211"/>
            <a:ext cx="2902290" cy="722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AC5B42-827A-1141-AFF0-8614CF00E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855" y="4268747"/>
            <a:ext cx="2772634" cy="24317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A64152F-58D2-5C4C-8574-5E8A20633775}"/>
              </a:ext>
            </a:extLst>
          </p:cNvPr>
          <p:cNvSpPr/>
          <p:nvPr/>
        </p:nvSpPr>
        <p:spPr>
          <a:xfrm>
            <a:off x="5007122" y="2367171"/>
            <a:ext cx="324415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inherit"/>
              </a:rPr>
              <a:t>For each instance, a cluster is picked randomly from among </a:t>
            </a:r>
            <a:r>
              <a:rPr lang="en-US" sz="1200" i="1" dirty="0">
                <a:solidFill>
                  <a:srgbClr val="404040"/>
                </a:solidFill>
                <a:latin typeface="inherit"/>
              </a:rPr>
              <a:t>k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clusters.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inherit"/>
              </a:rPr>
              <a:t>The probability of choosing the </a:t>
            </a:r>
            <a:r>
              <a:rPr lang="en-US" sz="1200" i="1" dirty="0" err="1">
                <a:solidFill>
                  <a:srgbClr val="404040"/>
                </a:solidFill>
                <a:latin typeface="inherit"/>
              </a:rPr>
              <a:t>j</a:t>
            </a:r>
            <a:r>
              <a:rPr lang="en-US" sz="1200" baseline="30000" dirty="0" err="1">
                <a:solidFill>
                  <a:srgbClr val="666666"/>
                </a:solidFill>
                <a:latin typeface="inherit"/>
              </a:rPr>
              <a:t>th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cluster is defined by the cluster’s weight, </a:t>
            </a:r>
            <a:r>
              <a:rPr lang="el-GR" sz="1200" i="1" dirty="0" err="1">
                <a:solidFill>
                  <a:srgbClr val="404040"/>
                </a:solidFill>
                <a:latin typeface="inherit"/>
              </a:rPr>
              <a:t>ϕ</a:t>
            </a:r>
            <a:r>
              <a:rPr lang="el-GR" sz="1200" baseline="30000" dirty="0">
                <a:solidFill>
                  <a:srgbClr val="666666"/>
                </a:solidFill>
                <a:latin typeface="inherit"/>
              </a:rPr>
              <a:t>(</a:t>
            </a:r>
            <a:r>
              <a:rPr lang="en-US" sz="1200" i="1" baseline="30000" dirty="0">
                <a:solidFill>
                  <a:srgbClr val="666666"/>
                </a:solidFill>
                <a:latin typeface="inherit"/>
              </a:rPr>
              <a:t>j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. 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inherit"/>
              </a:rPr>
              <a:t>The index of the cluster chosen for the </a:t>
            </a:r>
            <a:r>
              <a:rPr lang="en-US" sz="1200" i="1" dirty="0" err="1">
                <a:solidFill>
                  <a:srgbClr val="404040"/>
                </a:solidFill>
                <a:latin typeface="inherit"/>
              </a:rPr>
              <a:t>i</a:t>
            </a:r>
            <a:r>
              <a:rPr lang="en-US" sz="1200" baseline="30000" dirty="0" err="1">
                <a:solidFill>
                  <a:srgbClr val="666666"/>
                </a:solidFill>
                <a:latin typeface="inherit"/>
              </a:rPr>
              <a:t>th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instance is noted </a:t>
            </a:r>
            <a:r>
              <a:rPr lang="en-US" sz="1200" i="1" dirty="0">
                <a:solidFill>
                  <a:srgbClr val="404040"/>
                </a:solidFill>
                <a:latin typeface="inherit"/>
              </a:rPr>
              <a:t>z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(</a:t>
            </a:r>
            <a:r>
              <a:rPr lang="en-US" sz="1200" i="1" baseline="30000" dirty="0" err="1">
                <a:solidFill>
                  <a:srgbClr val="666666"/>
                </a:solidFill>
                <a:latin typeface="inherit"/>
              </a:rPr>
              <a:t>i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inherit"/>
              </a:rPr>
              <a:t>If </a:t>
            </a:r>
            <a:r>
              <a:rPr lang="en-US" sz="1200" i="1" dirty="0">
                <a:solidFill>
                  <a:srgbClr val="404040"/>
                </a:solidFill>
                <a:latin typeface="inherit"/>
              </a:rPr>
              <a:t>z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(</a:t>
            </a:r>
            <a:r>
              <a:rPr lang="en-US" sz="1200" i="1" baseline="30000" dirty="0" err="1">
                <a:solidFill>
                  <a:srgbClr val="666666"/>
                </a:solidFill>
                <a:latin typeface="inherit"/>
              </a:rPr>
              <a:t>i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=</a:t>
            </a:r>
            <a:r>
              <a:rPr lang="en-US" sz="1200" i="1" dirty="0">
                <a:solidFill>
                  <a:srgbClr val="404040"/>
                </a:solidFill>
                <a:latin typeface="inherit"/>
              </a:rPr>
              <a:t>j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, meaning the </a:t>
            </a:r>
            <a:r>
              <a:rPr lang="en-US" sz="1200" i="1" dirty="0" err="1">
                <a:solidFill>
                  <a:srgbClr val="404040"/>
                </a:solidFill>
                <a:latin typeface="inherit"/>
              </a:rPr>
              <a:t>i</a:t>
            </a:r>
            <a:r>
              <a:rPr lang="en-US" sz="1200" baseline="30000" dirty="0" err="1">
                <a:solidFill>
                  <a:srgbClr val="666666"/>
                </a:solidFill>
                <a:latin typeface="inherit"/>
              </a:rPr>
              <a:t>th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instance has been assigned to the </a:t>
            </a:r>
            <a:r>
              <a:rPr lang="en-US" sz="1200" i="1" dirty="0" err="1">
                <a:solidFill>
                  <a:srgbClr val="404040"/>
                </a:solidFill>
                <a:latin typeface="inherit"/>
              </a:rPr>
              <a:t>j</a:t>
            </a:r>
            <a:r>
              <a:rPr lang="en-US" sz="1200" baseline="30000" dirty="0" err="1">
                <a:solidFill>
                  <a:srgbClr val="666666"/>
                </a:solidFill>
                <a:latin typeface="inherit"/>
              </a:rPr>
              <a:t>th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cluster, the location </a:t>
            </a:r>
            <a:r>
              <a:rPr lang="en-US" sz="1200" b="1" dirty="0">
                <a:solidFill>
                  <a:srgbClr val="404040"/>
                </a:solidFill>
                <a:latin typeface="inherit"/>
              </a:rPr>
              <a:t>x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(</a:t>
            </a:r>
            <a:r>
              <a:rPr lang="en-US" sz="1200" i="1" baseline="30000" dirty="0" err="1">
                <a:solidFill>
                  <a:srgbClr val="666666"/>
                </a:solidFill>
                <a:latin typeface="inherit"/>
              </a:rPr>
              <a:t>i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of this instance is sampled randomly from the Gaussian distribution with mean </a:t>
            </a:r>
            <a:r>
              <a:rPr lang="el-GR" sz="1200" b="1" dirty="0">
                <a:solidFill>
                  <a:srgbClr val="404040"/>
                </a:solidFill>
                <a:latin typeface="inherit"/>
              </a:rPr>
              <a:t>μ</a:t>
            </a:r>
            <a:r>
              <a:rPr lang="el-GR" sz="1200" baseline="30000" dirty="0">
                <a:solidFill>
                  <a:srgbClr val="666666"/>
                </a:solidFill>
                <a:latin typeface="inherit"/>
              </a:rPr>
              <a:t>(</a:t>
            </a:r>
            <a:r>
              <a:rPr lang="en-US" sz="1200" i="1" baseline="30000" dirty="0">
                <a:solidFill>
                  <a:srgbClr val="666666"/>
                </a:solidFill>
                <a:latin typeface="inherit"/>
              </a:rPr>
              <a:t>j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 and covariance matrix </a:t>
            </a:r>
            <a:r>
              <a:rPr lang="el-GR" sz="1200" b="1" dirty="0">
                <a:solidFill>
                  <a:srgbClr val="404040"/>
                </a:solidFill>
                <a:latin typeface="inherit"/>
              </a:rPr>
              <a:t>Σ</a:t>
            </a:r>
            <a:r>
              <a:rPr lang="el-GR" sz="1200" baseline="30000" dirty="0">
                <a:solidFill>
                  <a:srgbClr val="666666"/>
                </a:solidFill>
                <a:latin typeface="inherit"/>
              </a:rPr>
              <a:t>(</a:t>
            </a:r>
            <a:r>
              <a:rPr lang="en-US" sz="1200" i="1" baseline="30000" dirty="0">
                <a:solidFill>
                  <a:srgbClr val="666666"/>
                </a:solidFill>
                <a:latin typeface="inherit"/>
              </a:rPr>
              <a:t>j</a:t>
            </a:r>
            <a:r>
              <a:rPr lang="en-US" sz="1200" baseline="30000" dirty="0">
                <a:solidFill>
                  <a:srgbClr val="666666"/>
                </a:solidFill>
                <a:latin typeface="inherit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. 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04040"/>
                </a:solidFill>
                <a:latin typeface="inherit"/>
              </a:rPr>
              <a:t>This is noted </a:t>
            </a:r>
            <a:r>
              <a:rPr lang="en-US" sz="1200" b="1" dirty="0">
                <a:solidFill>
                  <a:srgbClr val="404040"/>
                </a:solidFill>
                <a:latin typeface="STIXGeneral" pitchFamily="2" charset="2"/>
              </a:rPr>
              <a:t>x</a:t>
            </a:r>
            <a:r>
              <a:rPr lang="en-US" sz="1200" dirty="0">
                <a:solidFill>
                  <a:srgbClr val="404040"/>
                </a:solidFill>
                <a:latin typeface="STIXGeneral-Regular" pitchFamily="2" charset="2"/>
              </a:rPr>
              <a:t>(</a:t>
            </a:r>
            <a:r>
              <a:rPr lang="en-US" sz="1200" dirty="0" err="1">
                <a:solidFill>
                  <a:srgbClr val="404040"/>
                </a:solidFill>
                <a:latin typeface="STIXGeneral-Italic" pitchFamily="2" charset="2"/>
              </a:rPr>
              <a:t>i</a:t>
            </a:r>
            <a:r>
              <a:rPr lang="en-US" sz="1200" dirty="0">
                <a:solidFill>
                  <a:srgbClr val="404040"/>
                </a:solidFill>
                <a:latin typeface="STIXGeneral-Regular" pitchFamily="2" charset="2"/>
              </a:rPr>
              <a:t>)∼</a:t>
            </a:r>
            <a:r>
              <a:rPr lang="en-US" sz="1200" dirty="0">
                <a:solidFill>
                  <a:srgbClr val="404040"/>
                </a:solidFill>
                <a:latin typeface="STIXGeneral-Italic" pitchFamily="2" charset="2"/>
              </a:rPr>
              <a:t>𝒩</a:t>
            </a:r>
            <a:r>
              <a:rPr lang="en-US" sz="1200" dirty="0">
                <a:solidFill>
                  <a:srgbClr val="404040"/>
                </a:solidFill>
                <a:latin typeface="STIXSizeOneSym" pitchFamily="2" charset="2"/>
              </a:rPr>
              <a:t>(</a:t>
            </a:r>
            <a:r>
              <a:rPr lang="el-GR" sz="1200" b="1" dirty="0">
                <a:solidFill>
                  <a:srgbClr val="404040"/>
                </a:solidFill>
                <a:latin typeface="STIXGeneral" pitchFamily="2" charset="2"/>
              </a:rPr>
              <a:t>μ</a:t>
            </a:r>
            <a:r>
              <a:rPr lang="el-GR" sz="1200" dirty="0">
                <a:solidFill>
                  <a:srgbClr val="404040"/>
                </a:solidFill>
                <a:latin typeface="STIXGeneral-Regular" pitchFamily="2" charset="2"/>
              </a:rPr>
              <a:t>(</a:t>
            </a:r>
            <a:r>
              <a:rPr lang="en-US" sz="1200" dirty="0">
                <a:solidFill>
                  <a:srgbClr val="404040"/>
                </a:solidFill>
                <a:latin typeface="STIXGeneral-Italic" pitchFamily="2" charset="2"/>
              </a:rPr>
              <a:t>j</a:t>
            </a:r>
            <a:r>
              <a:rPr lang="en-US" sz="1200" dirty="0">
                <a:solidFill>
                  <a:srgbClr val="404040"/>
                </a:solidFill>
                <a:latin typeface="STIXGeneral-Regular" pitchFamily="2" charset="2"/>
              </a:rPr>
              <a:t>),</a:t>
            </a:r>
            <a:r>
              <a:rPr lang="el-GR" sz="1200" b="1" dirty="0">
                <a:solidFill>
                  <a:srgbClr val="404040"/>
                </a:solidFill>
                <a:latin typeface="STIXGeneral" pitchFamily="2" charset="2"/>
              </a:rPr>
              <a:t>Σ</a:t>
            </a:r>
            <a:r>
              <a:rPr lang="el-GR" sz="1200" dirty="0">
                <a:solidFill>
                  <a:srgbClr val="404040"/>
                </a:solidFill>
                <a:latin typeface="STIXGeneral-Regular" pitchFamily="2" charset="2"/>
              </a:rPr>
              <a:t>(</a:t>
            </a:r>
            <a:r>
              <a:rPr lang="en-US" sz="1200" dirty="0">
                <a:solidFill>
                  <a:srgbClr val="404040"/>
                </a:solidFill>
                <a:latin typeface="STIXGeneral-Italic" pitchFamily="2" charset="2"/>
              </a:rPr>
              <a:t>j</a:t>
            </a:r>
            <a:r>
              <a:rPr lang="en-US" sz="1200" dirty="0">
                <a:solidFill>
                  <a:srgbClr val="404040"/>
                </a:solidFill>
                <a:latin typeface="STIXGeneral-Regular" pitchFamily="2" charset="2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STIXSizeOneSym" pitchFamily="2" charset="2"/>
              </a:rPr>
              <a:t>)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x(</a:t>
            </a:r>
            <a:r>
              <a:rPr lang="en-US" sz="1200" dirty="0" err="1">
                <a:solidFill>
                  <a:srgbClr val="404040"/>
                </a:solidFill>
                <a:latin typeface="inherit"/>
              </a:rPr>
              <a:t>i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)∼𝒩(</a:t>
            </a:r>
            <a:r>
              <a:rPr lang="el-GR" sz="1200" dirty="0">
                <a:solidFill>
                  <a:srgbClr val="404040"/>
                </a:solidFill>
                <a:latin typeface="inherit"/>
              </a:rPr>
              <a:t>μ(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j),</a:t>
            </a:r>
            <a:r>
              <a:rPr lang="el-GR" sz="1200" dirty="0">
                <a:solidFill>
                  <a:srgbClr val="404040"/>
                </a:solidFill>
                <a:latin typeface="inherit"/>
              </a:rPr>
              <a:t>Σ(</a:t>
            </a:r>
            <a:r>
              <a:rPr lang="en-US" sz="1200" dirty="0">
                <a:solidFill>
                  <a:srgbClr val="404040"/>
                </a:solidFill>
                <a:latin typeface="inherit"/>
              </a:rPr>
              <a:t>j)).</a:t>
            </a:r>
            <a:endParaRPr lang="en-US" sz="1200" b="0" i="0" dirty="0">
              <a:solidFill>
                <a:srgbClr val="404040"/>
              </a:solidFill>
              <a:effectLst/>
              <a:latin typeface="inheri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5EC3F9-2820-1E48-A272-CC0F827AF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174" y="2184573"/>
            <a:ext cx="3660142" cy="1926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31718E-9E7E-7349-9BA2-807AE59E6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564" y="66391"/>
            <a:ext cx="2471051" cy="2150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AD3C7-6AFB-114D-850C-5879B13F66D3}"/>
              </a:ext>
            </a:extLst>
          </p:cNvPr>
          <p:cNvSpPr txBox="1"/>
          <p:nvPr/>
        </p:nvSpPr>
        <p:spPr>
          <a:xfrm>
            <a:off x="423592" y="6392706"/>
            <a:ext cx="3789820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Source: </a:t>
            </a:r>
          </a:p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https://towardsdatascience.com/gaussian-mixture-models-explained-6986aaf5a95</a:t>
            </a:r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727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934F0-C4AD-7140-8F5C-2AB072E2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Active Learning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FE73E-026E-7A46-8FEA-490EDDDF6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3" y="2222287"/>
            <a:ext cx="4022710" cy="3992246"/>
          </a:xfrm>
          <a:effectLst/>
        </p:spPr>
        <p:txBody>
          <a:bodyPr>
            <a:normAutofit lnSpcReduction="10000"/>
          </a:bodyPr>
          <a:lstStyle/>
          <a:p>
            <a:r>
              <a:rPr lang="en-US" dirty="0"/>
              <a:t>Human experts interact with the learning algorithm</a:t>
            </a:r>
          </a:p>
          <a:p>
            <a:r>
              <a:rPr lang="en-US" dirty="0"/>
              <a:t>Provide labels for specific instances when the algorithm requests them</a:t>
            </a:r>
          </a:p>
          <a:p>
            <a:r>
              <a:rPr lang="en-US" dirty="0"/>
              <a:t>Strategies:</a:t>
            </a:r>
          </a:p>
          <a:p>
            <a:pPr lvl="1"/>
            <a:r>
              <a:rPr lang="en-US" dirty="0"/>
              <a:t>Uncertainty Sampling</a:t>
            </a:r>
          </a:p>
          <a:p>
            <a:pPr lvl="1"/>
            <a:r>
              <a:rPr lang="en-US" dirty="0"/>
              <a:t>Largest model change</a:t>
            </a:r>
          </a:p>
          <a:p>
            <a:pPr lvl="1"/>
            <a:r>
              <a:rPr lang="en-US" dirty="0"/>
              <a:t>Largest drop in the model’s validation error</a:t>
            </a:r>
          </a:p>
          <a:p>
            <a:pPr lvl="1"/>
            <a:r>
              <a:rPr lang="en-US" dirty="0"/>
              <a:t>Instances that different models disagree</a:t>
            </a:r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01A4D7-BECC-5846-9806-1F5ED17FF356}"/>
              </a:ext>
            </a:extLst>
          </p:cNvPr>
          <p:cNvSpPr txBox="1">
            <a:spLocks/>
          </p:cNvSpPr>
          <p:nvPr/>
        </p:nvSpPr>
        <p:spPr>
          <a:xfrm>
            <a:off x="6049312" y="2400154"/>
            <a:ext cx="388276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The model is trained on the labeled instances gathered so far, and this model is used to make predictions on all the unlabeled instances.</a:t>
            </a:r>
          </a:p>
          <a:p>
            <a:pPr fontAlgn="base"/>
            <a:r>
              <a:rPr lang="en-US" dirty="0"/>
              <a:t>The instances for which the model is most uncertain (i.e., when its estimated probability is lowest) are given to the expert to be labeled.</a:t>
            </a:r>
          </a:p>
          <a:p>
            <a:pPr fontAlgn="base"/>
            <a:r>
              <a:rPr lang="en-US" dirty="0"/>
              <a:t>You iterate this process until the performance improvement stops being worth the labeling effort.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9E517A-8EEA-D645-9ACA-7E039643132E}"/>
              </a:ext>
            </a:extLst>
          </p:cNvPr>
          <p:cNvSpPr txBox="1"/>
          <p:nvPr/>
        </p:nvSpPr>
        <p:spPr>
          <a:xfrm>
            <a:off x="6528312" y="1951437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Uncertainty Sampling</a:t>
            </a:r>
          </a:p>
        </p:txBody>
      </p:sp>
    </p:spTree>
    <p:extLst>
      <p:ext uri="{BB962C8B-B14F-4D97-AF65-F5344CB8AC3E}">
        <p14:creationId xmlns:p14="http://schemas.microsoft.com/office/powerpoint/2010/main" val="24003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F0793-381F-3047-A347-97A3B2EB6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Further Reading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E4260-5FA7-FC4B-B7FA-E5AA23BE0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/>
              <a:t>Variational Bayesian: </a:t>
            </a:r>
            <a:r>
              <a:rPr lang="en-US" sz="1600">
                <a:hlinkClick r:id="rId2"/>
              </a:rPr>
              <a:t>http://www.tamarabroderick.com/tutorial_2018_icml.html</a:t>
            </a:r>
            <a:endParaRPr lang="en-US" sz="1600"/>
          </a:p>
          <a:p>
            <a:r>
              <a:rPr lang="en-US" sz="1600"/>
              <a:t>GMM: </a:t>
            </a:r>
            <a:r>
              <a:rPr lang="en-US" sz="1600">
                <a:hlinkClick r:id="rId3"/>
              </a:rPr>
              <a:t>https://towardsdatascience.com/gaussian-mixture-models-explained-6986aaf5a95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45707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FCD6B-FA1E-9A46-A6F6-93DEE8CF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Agenda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F0B0-C472-3043-8E20-5330FE7C4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 dirty="0"/>
              <a:t>Classification and Suitable ML Methods</a:t>
            </a:r>
          </a:p>
          <a:p>
            <a:pPr lvl="1"/>
            <a:r>
              <a:rPr lang="en-US" sz="1600" dirty="0"/>
              <a:t>Binary Classification</a:t>
            </a:r>
          </a:p>
          <a:p>
            <a:pPr lvl="1"/>
            <a:r>
              <a:rPr lang="en-US" sz="1600" dirty="0"/>
              <a:t>Multiclass Classification</a:t>
            </a:r>
          </a:p>
          <a:p>
            <a:pPr lvl="1"/>
            <a:r>
              <a:rPr lang="en-US" sz="1600" dirty="0"/>
              <a:t>Multilabel Classification</a:t>
            </a:r>
          </a:p>
          <a:p>
            <a:pPr lvl="1"/>
            <a:r>
              <a:rPr lang="en-US" sz="1600" dirty="0"/>
              <a:t>Multioutput Classification</a:t>
            </a:r>
          </a:p>
          <a:p>
            <a:r>
              <a:rPr lang="en-US" sz="1600" dirty="0"/>
              <a:t>Distance Metrics</a:t>
            </a:r>
          </a:p>
          <a:p>
            <a:r>
              <a:rPr lang="en-US" sz="1600" dirty="0"/>
              <a:t>K-Nearest Neighbor</a:t>
            </a:r>
          </a:p>
          <a:p>
            <a:r>
              <a:rPr lang="en-US" sz="1600" dirty="0"/>
              <a:t>Clustering</a:t>
            </a:r>
          </a:p>
          <a:p>
            <a:pPr lvl="1"/>
            <a:r>
              <a:rPr lang="en-US" sz="1600" dirty="0"/>
              <a:t>K-Means</a:t>
            </a:r>
          </a:p>
          <a:p>
            <a:pPr lvl="1"/>
            <a:r>
              <a:rPr lang="en-US" sz="1600" dirty="0"/>
              <a:t>DBSCAN</a:t>
            </a:r>
          </a:p>
          <a:p>
            <a:pPr lvl="1"/>
            <a:r>
              <a:rPr lang="en-US" sz="1600" dirty="0"/>
              <a:t>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1259975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3DDB9-B31F-C64B-BFDB-875D596C7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Classification vs Regression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B4CE-6E87-5645-B4EF-52F222E95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/>
          </a:bodyPr>
          <a:lstStyle/>
          <a:p>
            <a:r>
              <a:rPr lang="en-US" sz="2000" dirty="0"/>
              <a:t>Classification: Resp. variable is categorical</a:t>
            </a:r>
          </a:p>
          <a:p>
            <a:r>
              <a:rPr lang="en-US" sz="2000" dirty="0"/>
              <a:t>Regression: Resp. variable is numerical</a:t>
            </a:r>
          </a:p>
          <a:p>
            <a:r>
              <a:rPr lang="en-US" sz="2000" dirty="0"/>
              <a:t>We can use regression models for classification tasks (e.g.: Logistic/</a:t>
            </a:r>
            <a:r>
              <a:rPr lang="en-US" sz="2000" dirty="0" err="1"/>
              <a:t>Softmax</a:t>
            </a:r>
            <a:r>
              <a:rPr lang="en-US" sz="2000" dirty="0"/>
              <a:t> Regression) </a:t>
            </a:r>
          </a:p>
          <a:p>
            <a:r>
              <a:rPr lang="en-US" sz="2000" dirty="0"/>
              <a:t>To use classification models for regression tasks, we need to use class probabilities or numerical values that belong to </a:t>
            </a:r>
            <a:r>
              <a:rPr lang="en-US" sz="2000"/>
              <a:t>class members</a:t>
            </a:r>
            <a:endParaRPr lang="en-US" sz="2000" dirty="0"/>
          </a:p>
          <a:p>
            <a:r>
              <a:rPr lang="en-US" sz="2000" dirty="0"/>
              <a:t>The two terms are used interchangeably, but we need to remember the difference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20065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FBD-76BC-CE48-92DA-93C24DE1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Types of Classifications</a:t>
            </a: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2378-64A8-004A-80E1-5E6511A5D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1828" y="512618"/>
            <a:ext cx="6520862" cy="6345382"/>
          </a:xfrm>
          <a:effectLst/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Binary Classification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Binary classes/categories (0 or 1)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Usually the probability of the positive class will suffice for the task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Multiclass Classification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Multinomial classes/categories (can be anything)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Usually one probability per each class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Strategy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OneVsRest</a:t>
            </a:r>
            <a:r>
              <a:rPr lang="en-US" dirty="0"/>
              <a:t>(</a:t>
            </a:r>
            <a:r>
              <a:rPr lang="en-US" dirty="0" err="1"/>
              <a:t>OvR</a:t>
            </a:r>
            <a:r>
              <a:rPr lang="en-US" dirty="0"/>
              <a:t>): one classifier for all classes </a:t>
            </a:r>
          </a:p>
          <a:p>
            <a:pPr lvl="2">
              <a:lnSpc>
                <a:spcPct val="90000"/>
              </a:lnSpc>
            </a:pPr>
            <a:r>
              <a:rPr lang="en-US" dirty="0" err="1"/>
              <a:t>OneVsOne</a:t>
            </a:r>
            <a:r>
              <a:rPr lang="en-US" dirty="0"/>
              <a:t> (</a:t>
            </a:r>
            <a:r>
              <a:rPr lang="en-US" dirty="0" err="1"/>
              <a:t>OvO</a:t>
            </a:r>
            <a:r>
              <a:rPr lang="en-US" dirty="0"/>
              <a:t>): one binary classifier per each pair of classes (a lot more training!)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Multilabel Classification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Classify into one label per each instance (e.g.: recognizing multiple faces per each photo)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Each label is comprised of multiple binary classes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Strategy: individual binary classification per each element of the label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Multioutput Classification (not common &amp; ok if not known)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Generalization of the multilabel classification (e.g.: image denoise)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Each Label is comprised of multiple multinomial classes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Strategy: individual multiclass classification per each element of the label</a:t>
            </a:r>
          </a:p>
          <a:p>
            <a:pPr lvl="1">
              <a:lnSpc>
                <a:spcPct val="90000"/>
              </a:lnSpc>
            </a:pPr>
            <a:endParaRPr lang="en-US" sz="900" dirty="0"/>
          </a:p>
          <a:p>
            <a:pPr lvl="1">
              <a:lnSpc>
                <a:spcPct val="90000"/>
              </a:lnSpc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98175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1F10C-89AD-F34A-876B-4F43DDD6F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Typical Methods for Binary Classification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AB25-AD4C-8140-931D-B1519F5F8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r>
              <a:rPr lang="en-US" sz="1600"/>
              <a:t>Logistic Regression</a:t>
            </a:r>
          </a:p>
          <a:p>
            <a:r>
              <a:rPr lang="en-US" sz="1600"/>
              <a:t>SVM</a:t>
            </a:r>
          </a:p>
          <a:p>
            <a:r>
              <a:rPr lang="en-US" sz="1600"/>
              <a:t>Naïve Bayes</a:t>
            </a:r>
          </a:p>
          <a:p>
            <a:r>
              <a:rPr lang="en-US" sz="1600"/>
              <a:t>Decision Tree/Random Forests/Gradient Boosting</a:t>
            </a:r>
          </a:p>
          <a:p>
            <a:r>
              <a:rPr lang="en-US" sz="1600"/>
              <a:t>Multilayer Perceptron (aka, neural network)</a:t>
            </a:r>
          </a:p>
        </p:txBody>
      </p:sp>
    </p:spTree>
    <p:extLst>
      <p:ext uri="{BB962C8B-B14F-4D97-AF65-F5344CB8AC3E}">
        <p14:creationId xmlns:p14="http://schemas.microsoft.com/office/powerpoint/2010/main" val="1472710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B2BAFF-09C9-4C42-982F-A2333CC02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OvR vs OvO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131EB-0E09-C940-9D09-1130061442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3412" y="2047285"/>
                <a:ext cx="10155505" cy="3948913"/>
              </a:xfrm>
              <a:effectLst/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OvR</a:t>
                </a:r>
                <a:r>
                  <a:rPr lang="en-US" sz="1400" dirty="0"/>
                  <a:t> (default for binary classification):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Pro: one model for all classes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Con: scalability &amp; class imbalance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Typical methods: 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/>
                  <a:t>KNN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/>
                  <a:t>Naïve Bayes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/>
                  <a:t>Random Forests (can be both but </a:t>
                </a:r>
                <a:r>
                  <a:rPr lang="en-US" dirty="0" err="1"/>
                  <a:t>OvR</a:t>
                </a:r>
                <a:r>
                  <a:rPr lang="en-US" dirty="0"/>
                  <a:t> by default)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/>
                  <a:t>Neural Networks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400" dirty="0" err="1"/>
                  <a:t>OvO</a:t>
                </a:r>
                <a:r>
                  <a:rPr lang="en-US" sz="1400" dirty="0"/>
                  <a:t>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Pro: less data to train on per each classifier &amp; scales well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Con: much more models to train/tune: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×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400" dirty="0"/>
                  <a:t> binary classifiers! 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1400" dirty="0"/>
                  <a:t>Typical Methods: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dirty="0"/>
                  <a:t>SVM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F131EB-0E09-C940-9D09-1130061442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3412" y="2047285"/>
                <a:ext cx="10155505" cy="3948913"/>
              </a:xfrm>
              <a:blipFill>
                <a:blip r:embed="rId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907397EC-BC4B-0544-9F74-68C029425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2222287"/>
            <a:ext cx="4238248" cy="14260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D63D2A-509B-B941-BE20-6581460478FA}"/>
              </a:ext>
            </a:extLst>
          </p:cNvPr>
          <p:cNvSpPr txBox="1"/>
          <p:nvPr/>
        </p:nvSpPr>
        <p:spPr>
          <a:xfrm>
            <a:off x="7939826" y="4246400"/>
            <a:ext cx="3442172" cy="120032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Boosting for multiclass classification are done differently by different people/package</a:t>
            </a:r>
          </a:p>
        </p:txBody>
      </p:sp>
    </p:spTree>
    <p:extLst>
      <p:ext uri="{BB962C8B-B14F-4D97-AF65-F5344CB8AC3E}">
        <p14:creationId xmlns:p14="http://schemas.microsoft.com/office/powerpoint/2010/main" val="332349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0863D-E16B-5841-963B-222ABBAB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Distance Metrics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4ADE7-D9C5-0148-A0A9-8158AACBF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46751" y="1218475"/>
                <a:ext cx="6080050" cy="4421051"/>
              </a:xfrm>
              <a:effectLst/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Euclidian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)/Manhattan (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000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/>
                  <a:t>) Distance: measures 3-D distance</a:t>
                </a:r>
              </a:p>
              <a:p>
                <a:r>
                  <a:rPr lang="en-US" sz="2000" dirty="0" err="1"/>
                  <a:t>Minkowski</a:t>
                </a:r>
                <a:r>
                  <a:rPr lang="en-US" sz="2000" dirty="0"/>
                  <a:t> Distance: measures N-D distance</a:t>
                </a:r>
              </a:p>
              <a:p>
                <a:r>
                  <a:rPr lang="en-US" sz="2000" dirty="0"/>
                  <a:t>Cosine Distance: measures distance b/w embeddings</a:t>
                </a:r>
              </a:p>
              <a:p>
                <a:r>
                  <a:rPr lang="en-US" sz="2000" dirty="0"/>
                  <a:t>See </a:t>
                </a:r>
                <a:r>
                  <a:rPr lang="en-US" sz="2000" b="1" dirty="0" err="1"/>
                  <a:t>SimilarityBased.ipynb</a:t>
                </a:r>
                <a:r>
                  <a:rPr lang="en-US" sz="2000" b="1" dirty="0"/>
                  <a:t> </a:t>
                </a:r>
                <a:r>
                  <a:rPr lang="en-US" sz="2000" dirty="0"/>
                  <a:t>for more details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74ADE7-D9C5-0148-A0A9-8158AACBF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6751" y="1218475"/>
                <a:ext cx="6080050" cy="4421051"/>
              </a:xfrm>
              <a:blipFill>
                <a:blip r:embed="rId2"/>
                <a:stretch>
                  <a:fillRect l="-62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46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54A105-F18C-4E12-B11B-51B12174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81C326-C6EB-7F4B-9BCB-5F6C72D8C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214086"/>
            <a:ext cx="10571998" cy="970450"/>
          </a:xfrm>
          <a:effectLst/>
        </p:spPr>
        <p:txBody>
          <a:bodyPr anchor="ctr">
            <a:normAutofit/>
          </a:bodyPr>
          <a:lstStyle/>
          <a:p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K-Nearest Neighbor: Classify Instances Based on Distances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3DF63D-DC0E-A546-A5AB-628687DBE1CD}"/>
              </a:ext>
            </a:extLst>
          </p:cNvPr>
          <p:cNvSpPr txBox="1">
            <a:spLocks/>
          </p:cNvSpPr>
          <p:nvPr/>
        </p:nvSpPr>
        <p:spPr>
          <a:xfrm>
            <a:off x="437678" y="2704696"/>
            <a:ext cx="5072290" cy="35307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dirty="0"/>
              <a:t>Receive an unclassified data;</a:t>
            </a:r>
          </a:p>
          <a:p>
            <a:pPr>
              <a:buFont typeface="+mj-lt"/>
              <a:buAutoNum type="arabicPeriod"/>
            </a:pPr>
            <a:r>
              <a:rPr lang="en-US" dirty="0"/>
              <a:t>Measure the distance (Euclidian, Manhattan, </a:t>
            </a:r>
            <a:r>
              <a:rPr lang="en-US" dirty="0" err="1"/>
              <a:t>Minkowski</a:t>
            </a:r>
            <a:r>
              <a:rPr lang="en-US" dirty="0"/>
              <a:t> or Weighted) from the new data to all others data that is already classified;</a:t>
            </a:r>
          </a:p>
          <a:p>
            <a:pPr>
              <a:buFont typeface="+mj-lt"/>
              <a:buAutoNum type="arabicPeriod"/>
            </a:pPr>
            <a:r>
              <a:rPr lang="en-US" dirty="0"/>
              <a:t>Gets the K(K is a parameter that you define) smaller distances (</a:t>
            </a:r>
            <a:r>
              <a:rPr lang="en-US" i="1" dirty="0"/>
              <a:t>default = 5 for </a:t>
            </a:r>
            <a:r>
              <a:rPr lang="en-US" i="1" dirty="0" err="1"/>
              <a:t>sklearn</a:t>
            </a:r>
            <a:r>
              <a:rPr lang="en-US" dirty="0"/>
              <a:t>);</a:t>
            </a:r>
          </a:p>
          <a:p>
            <a:pPr>
              <a:buFont typeface="+mj-lt"/>
              <a:buAutoNum type="arabicPeriod"/>
            </a:pPr>
            <a:r>
              <a:rPr lang="en-US" dirty="0"/>
              <a:t>Check the list of classes had the shortest distance and count the amount of each class that appears;</a:t>
            </a:r>
          </a:p>
          <a:p>
            <a:pPr>
              <a:buFont typeface="+mj-lt"/>
              <a:buAutoNum type="arabicPeriod"/>
            </a:pPr>
            <a:r>
              <a:rPr lang="en-US" dirty="0"/>
              <a:t>Takes as correct class the class that appeared the most times;</a:t>
            </a:r>
          </a:p>
          <a:p>
            <a:pPr>
              <a:buFont typeface="+mj-lt"/>
              <a:buAutoNum type="arabicPeriod"/>
            </a:pPr>
            <a:r>
              <a:rPr lang="en-US" dirty="0"/>
              <a:t>Classifies the new data with the class that you took in step 5;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31BB9-C8DF-1840-A1AE-4C9933BFB3D3}"/>
              </a:ext>
            </a:extLst>
          </p:cNvPr>
          <p:cNvSpPr txBox="1"/>
          <p:nvPr/>
        </p:nvSpPr>
        <p:spPr>
          <a:xfrm>
            <a:off x="1544066" y="2171809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STEPS FOR PREDICTION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9E890-95CA-5A48-90B0-96B5B3832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46" y="4699081"/>
            <a:ext cx="2385146" cy="9330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989C2-9689-E143-AD1A-BDEF54D53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371" y="4608041"/>
            <a:ext cx="3079977" cy="2058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9B6D27-1F38-AE42-86A7-A41F6450FC8E}"/>
              </a:ext>
            </a:extLst>
          </p:cNvPr>
          <p:cNvSpPr txBox="1"/>
          <p:nvPr/>
        </p:nvSpPr>
        <p:spPr>
          <a:xfrm>
            <a:off x="501707" y="6267775"/>
            <a:ext cx="4628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Source: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>
                <a:hlinkClick r:id="rId4"/>
              </a:rPr>
              <a:t>https://towardsdatascience.com/knn-k-nearest-neighbors-1-a4707b24bd1d</a:t>
            </a: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>
                <a:hlinkClick r:id="rId5"/>
              </a:rPr>
              <a:t>https://medium.com/machinelearningalgorithms/k-nearest-neighbors-c9823dca611b</a:t>
            </a:r>
            <a:endParaRPr lang="en-US" sz="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" dirty="0">
                <a:hlinkClick r:id="rId6"/>
              </a:rPr>
              <a:t>https://medium.com/@chiragsehra42/k-nearest-neighbors-explained-easily-c26706aa5c7f</a:t>
            </a:r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1B061C-C676-7C4F-BE2D-F6C24A092D9C}"/>
              </a:ext>
            </a:extLst>
          </p:cNvPr>
          <p:cNvSpPr txBox="1"/>
          <p:nvPr/>
        </p:nvSpPr>
        <p:spPr>
          <a:xfrm>
            <a:off x="612742" y="1595129"/>
            <a:ext cx="420018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Key Benefit: NO TRAINING NEEDED!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33567C-FB21-CC4B-92BA-9CA14036C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513" y="1391884"/>
            <a:ext cx="4127846" cy="3084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9446D0-50B2-4842-A6EB-BFD39822ACBE}"/>
              </a:ext>
            </a:extLst>
          </p:cNvPr>
          <p:cNvSpPr txBox="1"/>
          <p:nvPr/>
        </p:nvSpPr>
        <p:spPr>
          <a:xfrm>
            <a:off x="10239997" y="1388996"/>
            <a:ext cx="1751888" cy="230832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k = 3, red dot will be classified as </a:t>
            </a:r>
            <a:r>
              <a:rPr lang="en-US" b="1" dirty="0">
                <a:solidFill>
                  <a:schemeClr val="bg1"/>
                </a:solidFill>
                <a:highlight>
                  <a:srgbClr val="FF00FF"/>
                </a:highlight>
              </a:rPr>
              <a:t>purple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k = 6, red dot will be classified as </a:t>
            </a:r>
            <a:r>
              <a:rPr lang="en-US" b="1" dirty="0">
                <a:solidFill>
                  <a:schemeClr val="bg1"/>
                </a:solidFill>
                <a:highlight>
                  <a:srgbClr val="FFFF00"/>
                </a:highlight>
              </a:rPr>
              <a:t>yellow</a:t>
            </a:r>
          </a:p>
        </p:txBody>
      </p:sp>
    </p:spTree>
    <p:extLst>
      <p:ext uri="{BB962C8B-B14F-4D97-AF65-F5344CB8AC3E}">
        <p14:creationId xmlns:p14="http://schemas.microsoft.com/office/powerpoint/2010/main" val="149518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168CF-F78C-9A40-B1A9-7E4162F17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27340-8DAA-4C4B-A45B-75BFF7E5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Fast and efficient clustering</a:t>
            </a:r>
          </a:p>
          <a:p>
            <a:r>
              <a:rPr lang="en-US" sz="1600" dirty="0">
                <a:solidFill>
                  <a:srgbClr val="FFFFFF"/>
                </a:solidFill>
              </a:rPr>
              <a:t>Sometimes called Lloyd–</a:t>
            </a:r>
            <a:r>
              <a:rPr lang="en-US" sz="1600" dirty="0" err="1">
                <a:solidFill>
                  <a:srgbClr val="FFFFFF"/>
                </a:solidFill>
              </a:rPr>
              <a:t>Forgy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K-Means++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smarter initialization</a:t>
            </a:r>
          </a:p>
          <a:p>
            <a:r>
              <a:rPr lang="en-US" sz="1600" dirty="0">
                <a:solidFill>
                  <a:srgbClr val="FFFFFF"/>
                </a:solidFill>
              </a:rPr>
              <a:t>Mini-batch K-Means 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Use a portion of the full dataset at each iteration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Able to cluster large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E478F-DCAA-FE47-B9BE-0F58A398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190" y="0"/>
            <a:ext cx="5623677" cy="265718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F43C43-E6EF-144A-8CC0-D4E62BD3C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478" y="2791100"/>
            <a:ext cx="2427432" cy="7074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C6227-EF63-9C40-A2E1-93DA689D4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357" y="2772871"/>
            <a:ext cx="1855878" cy="813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482F2-BC22-C74E-8347-D465CF068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137" y="3625543"/>
            <a:ext cx="42799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4FF59B-5D3D-234E-9801-925BA8F47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654" y="4312254"/>
            <a:ext cx="5126095" cy="242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1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Macintosh PowerPoint</Application>
  <PresentationFormat>Widescreen</PresentationFormat>
  <Paragraphs>121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inherit</vt:lpstr>
      <vt:lpstr>Arial</vt:lpstr>
      <vt:lpstr>Cambria Math</vt:lpstr>
      <vt:lpstr>Century Gothic</vt:lpstr>
      <vt:lpstr>STIXGeneral</vt:lpstr>
      <vt:lpstr>STIXGeneral-Italic</vt:lpstr>
      <vt:lpstr>STIXGeneral-Regular</vt:lpstr>
      <vt:lpstr>STIXSizeOneSym</vt:lpstr>
      <vt:lpstr>Wingdings 2</vt:lpstr>
      <vt:lpstr>Quotable</vt:lpstr>
      <vt:lpstr>K-Means, GMM and KNN</vt:lpstr>
      <vt:lpstr>Agenda</vt:lpstr>
      <vt:lpstr>Classification vs Regression</vt:lpstr>
      <vt:lpstr>Types of Classifications</vt:lpstr>
      <vt:lpstr>Typical Methods for Binary Classification</vt:lpstr>
      <vt:lpstr>OvR vs OvO</vt:lpstr>
      <vt:lpstr>Distance Metrics</vt:lpstr>
      <vt:lpstr> K-Nearest Neighbor: Classify Instances Based on Distances</vt:lpstr>
      <vt:lpstr>K-Means</vt:lpstr>
      <vt:lpstr>Finding Optimal Clusters</vt:lpstr>
      <vt:lpstr>DBSCAN</vt:lpstr>
      <vt:lpstr>Gaussian Mixture Model</vt:lpstr>
      <vt:lpstr>Active Learning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K-Means, GMM and KNN</dc:title>
  <dc:creator>Zhao, Meng</dc:creator>
  <cp:lastModifiedBy>Zhao, Meng</cp:lastModifiedBy>
  <cp:revision>4</cp:revision>
  <dcterms:created xsi:type="dcterms:W3CDTF">2019-10-30T20:56:24Z</dcterms:created>
  <dcterms:modified xsi:type="dcterms:W3CDTF">2019-10-30T21:13:27Z</dcterms:modified>
</cp:coreProperties>
</file>